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iguen Elegant Serif" charset="1" panose="00000000000000000000"/>
      <p:regular r:id="rId21"/>
    </p:embeddedFont>
    <p:embeddedFont>
      <p:font typeface="Lato Heavy" charset="1" panose="020F0502020204030203"/>
      <p:regular r:id="rId22"/>
    </p:embeddedFont>
    <p:embeddedFont>
      <p:font typeface="Lato Bold" charset="1" panose="020F0502020204030203"/>
      <p:regular r:id="rId23"/>
    </p:embeddedFont>
    <p:embeddedFont>
      <p:font typeface="Lato" charset="1" panose="020F0502020204030203"/>
      <p:regular r:id="rId24"/>
    </p:embeddedFont>
    <p:embeddedFont>
      <p:font typeface="Lato Italics" charset="1" panose="020F05020202040302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37.png" Type="http://schemas.openxmlformats.org/officeDocument/2006/relationships/image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35557" y="-3249933"/>
            <a:ext cx="9424465" cy="9253111"/>
          </a:xfrm>
          <a:custGeom>
            <a:avLst/>
            <a:gdLst/>
            <a:ahLst/>
            <a:cxnLst/>
            <a:rect r="r" b="b" t="t" l="l"/>
            <a:pathLst>
              <a:path h="9253111" w="9424465">
                <a:moveTo>
                  <a:pt x="0" y="0"/>
                </a:moveTo>
                <a:lnTo>
                  <a:pt x="9424465" y="0"/>
                </a:lnTo>
                <a:lnTo>
                  <a:pt x="9424465" y="9253111"/>
                </a:lnTo>
                <a:lnTo>
                  <a:pt x="0" y="925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4691" y="7279929"/>
            <a:ext cx="14478794" cy="6475970"/>
          </a:xfrm>
          <a:custGeom>
            <a:avLst/>
            <a:gdLst/>
            <a:ahLst/>
            <a:cxnLst/>
            <a:rect r="r" b="b" t="t" l="l"/>
            <a:pathLst>
              <a:path h="6475970" w="14478794">
                <a:moveTo>
                  <a:pt x="0" y="0"/>
                </a:moveTo>
                <a:lnTo>
                  <a:pt x="14478794" y="0"/>
                </a:lnTo>
                <a:lnTo>
                  <a:pt x="14478794" y="6475969"/>
                </a:lnTo>
                <a:lnTo>
                  <a:pt x="0" y="6475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26131" y="5859569"/>
            <a:ext cx="7652261" cy="7896330"/>
          </a:xfrm>
          <a:custGeom>
            <a:avLst/>
            <a:gdLst/>
            <a:ahLst/>
            <a:cxnLst/>
            <a:rect r="r" b="b" t="t" l="l"/>
            <a:pathLst>
              <a:path h="7896330" w="7652261">
                <a:moveTo>
                  <a:pt x="0" y="0"/>
                </a:moveTo>
                <a:lnTo>
                  <a:pt x="7652262" y="0"/>
                </a:lnTo>
                <a:lnTo>
                  <a:pt x="7652262" y="7896329"/>
                </a:lnTo>
                <a:lnTo>
                  <a:pt x="0" y="7896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79898" y="6584444"/>
            <a:ext cx="6369496" cy="4597618"/>
          </a:xfrm>
          <a:custGeom>
            <a:avLst/>
            <a:gdLst/>
            <a:ahLst/>
            <a:cxnLst/>
            <a:rect r="r" b="b" t="t" l="l"/>
            <a:pathLst>
              <a:path h="4597618" w="6369496">
                <a:moveTo>
                  <a:pt x="0" y="0"/>
                </a:moveTo>
                <a:lnTo>
                  <a:pt x="6369496" y="0"/>
                </a:lnTo>
                <a:lnTo>
                  <a:pt x="6369496" y="4597618"/>
                </a:lnTo>
                <a:lnTo>
                  <a:pt x="0" y="4597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3721" y="1986062"/>
            <a:ext cx="14480558" cy="401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81"/>
              </a:lnSpc>
            </a:pPr>
            <a:r>
              <a:rPr lang="en-US" sz="9657">
                <a:solidFill>
                  <a:srgbClr val="6D1716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Implementación y Puesta en Marcha </a:t>
            </a:r>
          </a:p>
          <a:p>
            <a:pPr algn="ctr">
              <a:lnSpc>
                <a:spcPts val="8981"/>
              </a:lnSpc>
            </a:pPr>
            <a:r>
              <a:rPr lang="en-US" sz="9657">
                <a:solidFill>
                  <a:srgbClr val="6D1716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de Conejo Furioso</a:t>
            </a:r>
          </a:p>
          <a:p>
            <a:pPr algn="ctr">
              <a:lnSpc>
                <a:spcPts val="4836"/>
              </a:lnSpc>
            </a:pPr>
            <a:r>
              <a:rPr lang="en-US" sz="5200">
                <a:solidFill>
                  <a:srgbClr val="6D1716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Presentación Final Capstone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84225" y="6463270"/>
            <a:ext cx="12519550" cy="104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2484" b="true">
                <a:solidFill>
                  <a:srgbClr val="B16831"/>
                </a:solidFill>
                <a:latin typeface="Lato Heavy"/>
                <a:ea typeface="Lato Heavy"/>
                <a:cs typeface="Lato Heavy"/>
                <a:sym typeface="Lato Heavy"/>
              </a:rPr>
              <a:t>Javier Cortés</a:t>
            </a:r>
          </a:p>
          <a:p>
            <a:pPr algn="ctr">
              <a:lnSpc>
                <a:spcPts val="2732"/>
              </a:lnSpc>
            </a:pPr>
            <a:r>
              <a:rPr lang="en-US" sz="2484" b="true">
                <a:solidFill>
                  <a:srgbClr val="B16831"/>
                </a:solidFill>
                <a:latin typeface="Lato Heavy"/>
                <a:ea typeface="Lato Heavy"/>
                <a:cs typeface="Lato Heavy"/>
                <a:sym typeface="Lato Heavy"/>
              </a:rPr>
              <a:t>Sebastian Cruz</a:t>
            </a:r>
          </a:p>
          <a:p>
            <a:pPr algn="ctr">
              <a:lnSpc>
                <a:spcPts val="2732"/>
              </a:lnSpc>
            </a:pPr>
            <a:r>
              <a:rPr lang="en-US" sz="2484" b="true">
                <a:solidFill>
                  <a:srgbClr val="B16831"/>
                </a:solidFill>
                <a:latin typeface="Lato Heavy"/>
                <a:ea typeface="Lato Heavy"/>
                <a:cs typeface="Lato Heavy"/>
                <a:sym typeface="Lato Heavy"/>
              </a:rPr>
              <a:t>Darío Vera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64601" y="8224000"/>
            <a:ext cx="2594699" cy="103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2468" b="true">
                <a:solidFill>
                  <a:srgbClr val="B16831"/>
                </a:solidFill>
                <a:latin typeface="Lato Bold"/>
                <a:ea typeface="Lato Bold"/>
                <a:cs typeface="Lato Bold"/>
                <a:sym typeface="Lato Bold"/>
              </a:rPr>
              <a:t>09, Diciembre</a:t>
            </a:r>
          </a:p>
          <a:p>
            <a:pPr algn="ctr">
              <a:lnSpc>
                <a:spcPts val="2715"/>
              </a:lnSpc>
            </a:pPr>
            <a:r>
              <a:rPr lang="en-US" sz="2468" b="true">
                <a:solidFill>
                  <a:srgbClr val="B16831"/>
                </a:solidFill>
                <a:latin typeface="Lato Bold"/>
                <a:ea typeface="Lato Bold"/>
                <a:cs typeface="Lato Bold"/>
                <a:sym typeface="Lato Bold"/>
              </a:rPr>
              <a:t>Nancy Bernal</a:t>
            </a:r>
          </a:p>
          <a:p>
            <a:pPr algn="ctr">
              <a:lnSpc>
                <a:spcPts val="2715"/>
              </a:lnSpc>
            </a:pPr>
            <a:r>
              <a:rPr lang="en-US" sz="2468" b="true">
                <a:solidFill>
                  <a:srgbClr val="B16831"/>
                </a:solidFill>
                <a:latin typeface="Lato Bold"/>
                <a:ea typeface="Lato Bold"/>
                <a:cs typeface="Lato Bold"/>
                <a:sym typeface="Lato Bold"/>
              </a:rPr>
              <a:t>PTY4614-07D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4103">
            <a:off x="-849788" y="-3162887"/>
            <a:ext cx="9841785" cy="6155589"/>
          </a:xfrm>
          <a:custGeom>
            <a:avLst/>
            <a:gdLst/>
            <a:ahLst/>
            <a:cxnLst/>
            <a:rect r="r" b="b" t="t" l="l"/>
            <a:pathLst>
              <a:path h="6155589" w="9841785">
                <a:moveTo>
                  <a:pt x="0" y="0"/>
                </a:moveTo>
                <a:lnTo>
                  <a:pt x="9841786" y="0"/>
                </a:lnTo>
                <a:lnTo>
                  <a:pt x="9841786" y="6155589"/>
                </a:lnTo>
                <a:lnTo>
                  <a:pt x="0" y="6155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82678" y="-2366411"/>
            <a:ext cx="6556805" cy="4732821"/>
          </a:xfrm>
          <a:custGeom>
            <a:avLst/>
            <a:gdLst/>
            <a:ahLst/>
            <a:cxnLst/>
            <a:rect r="r" b="b" t="t" l="l"/>
            <a:pathLst>
              <a:path h="4732821" w="6556805">
                <a:moveTo>
                  <a:pt x="6556805" y="0"/>
                </a:moveTo>
                <a:lnTo>
                  <a:pt x="0" y="0"/>
                </a:lnTo>
                <a:lnTo>
                  <a:pt x="0" y="4732822"/>
                </a:lnTo>
                <a:lnTo>
                  <a:pt x="6556805" y="4732822"/>
                </a:lnTo>
                <a:lnTo>
                  <a:pt x="65568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98508" y="2703642"/>
            <a:ext cx="13527080" cy="7179048"/>
          </a:xfrm>
          <a:custGeom>
            <a:avLst/>
            <a:gdLst/>
            <a:ahLst/>
            <a:cxnLst/>
            <a:rect r="r" b="b" t="t" l="l"/>
            <a:pathLst>
              <a:path h="7179048" w="13527080">
                <a:moveTo>
                  <a:pt x="0" y="0"/>
                </a:moveTo>
                <a:lnTo>
                  <a:pt x="13527081" y="0"/>
                </a:lnTo>
                <a:lnTo>
                  <a:pt x="13527081" y="7179048"/>
                </a:lnTo>
                <a:lnTo>
                  <a:pt x="0" y="7179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31130" y="587855"/>
            <a:ext cx="7435061" cy="211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87"/>
              </a:lnSpc>
              <a:spcBef>
                <a:spcPct val="0"/>
              </a:spcBef>
            </a:pPr>
            <a:r>
              <a:rPr lang="en-US" sz="7581">
                <a:solidFill>
                  <a:srgbClr val="6D412A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modelo de datos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574" y="3027713"/>
            <a:ext cx="7435061" cy="211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87"/>
              </a:lnSpc>
              <a:spcBef>
                <a:spcPct val="0"/>
              </a:spcBef>
            </a:pPr>
            <a:r>
              <a:rPr lang="en-US" sz="7581">
                <a:solidFill>
                  <a:srgbClr val="6D412A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tecnologías utilizadas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14103">
            <a:off x="-849788" y="-3162887"/>
            <a:ext cx="9841785" cy="6155589"/>
          </a:xfrm>
          <a:custGeom>
            <a:avLst/>
            <a:gdLst/>
            <a:ahLst/>
            <a:cxnLst/>
            <a:rect r="r" b="b" t="t" l="l"/>
            <a:pathLst>
              <a:path h="6155589" w="9841785">
                <a:moveTo>
                  <a:pt x="0" y="0"/>
                </a:moveTo>
                <a:lnTo>
                  <a:pt x="9841786" y="0"/>
                </a:lnTo>
                <a:lnTo>
                  <a:pt x="9841786" y="6155589"/>
                </a:lnTo>
                <a:lnTo>
                  <a:pt x="0" y="6155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782678" y="-2366411"/>
            <a:ext cx="6556805" cy="4732821"/>
          </a:xfrm>
          <a:custGeom>
            <a:avLst/>
            <a:gdLst/>
            <a:ahLst/>
            <a:cxnLst/>
            <a:rect r="r" b="b" t="t" l="l"/>
            <a:pathLst>
              <a:path h="4732821" w="6556805">
                <a:moveTo>
                  <a:pt x="6556805" y="0"/>
                </a:moveTo>
                <a:lnTo>
                  <a:pt x="0" y="0"/>
                </a:lnTo>
                <a:lnTo>
                  <a:pt x="0" y="4732822"/>
                </a:lnTo>
                <a:lnTo>
                  <a:pt x="6556805" y="4732822"/>
                </a:lnTo>
                <a:lnTo>
                  <a:pt x="65568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88636" y="2636869"/>
            <a:ext cx="2647655" cy="1765103"/>
          </a:xfrm>
          <a:custGeom>
            <a:avLst/>
            <a:gdLst/>
            <a:ahLst/>
            <a:cxnLst/>
            <a:rect r="r" b="b" t="t" l="l"/>
            <a:pathLst>
              <a:path h="1765103" w="2647655">
                <a:moveTo>
                  <a:pt x="0" y="0"/>
                </a:moveTo>
                <a:lnTo>
                  <a:pt x="2647654" y="0"/>
                </a:lnTo>
                <a:lnTo>
                  <a:pt x="2647654" y="1765103"/>
                </a:lnTo>
                <a:lnTo>
                  <a:pt x="0" y="1765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7139" y="2629424"/>
            <a:ext cx="2731877" cy="1418083"/>
          </a:xfrm>
          <a:custGeom>
            <a:avLst/>
            <a:gdLst/>
            <a:ahLst/>
            <a:cxnLst/>
            <a:rect r="r" b="b" t="t" l="l"/>
            <a:pathLst>
              <a:path h="1418083" w="2731877">
                <a:moveTo>
                  <a:pt x="0" y="0"/>
                </a:moveTo>
                <a:lnTo>
                  <a:pt x="2731877" y="0"/>
                </a:lnTo>
                <a:lnTo>
                  <a:pt x="2731877" y="1418083"/>
                </a:lnTo>
                <a:lnTo>
                  <a:pt x="0" y="14180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06244" y="5118788"/>
            <a:ext cx="1853379" cy="2033857"/>
          </a:xfrm>
          <a:custGeom>
            <a:avLst/>
            <a:gdLst/>
            <a:ahLst/>
            <a:cxnLst/>
            <a:rect r="r" b="b" t="t" l="l"/>
            <a:pathLst>
              <a:path h="2033857" w="1853379">
                <a:moveTo>
                  <a:pt x="0" y="0"/>
                </a:moveTo>
                <a:lnTo>
                  <a:pt x="1853378" y="0"/>
                </a:lnTo>
                <a:lnTo>
                  <a:pt x="1853378" y="2033858"/>
                </a:lnTo>
                <a:lnTo>
                  <a:pt x="0" y="20338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25049" y="5032575"/>
            <a:ext cx="1391423" cy="1961478"/>
          </a:xfrm>
          <a:custGeom>
            <a:avLst/>
            <a:gdLst/>
            <a:ahLst/>
            <a:cxnLst/>
            <a:rect r="r" b="b" t="t" l="l"/>
            <a:pathLst>
              <a:path h="1961478" w="1391423">
                <a:moveTo>
                  <a:pt x="0" y="0"/>
                </a:moveTo>
                <a:lnTo>
                  <a:pt x="1391424" y="0"/>
                </a:lnTo>
                <a:lnTo>
                  <a:pt x="1391424" y="1961478"/>
                </a:lnTo>
                <a:lnTo>
                  <a:pt x="0" y="1961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52250" y="5383768"/>
            <a:ext cx="1503899" cy="1503899"/>
          </a:xfrm>
          <a:custGeom>
            <a:avLst/>
            <a:gdLst/>
            <a:ahLst/>
            <a:cxnLst/>
            <a:rect r="r" b="b" t="t" l="l"/>
            <a:pathLst>
              <a:path h="1503899" w="1503899">
                <a:moveTo>
                  <a:pt x="0" y="0"/>
                </a:moveTo>
                <a:lnTo>
                  <a:pt x="1503899" y="0"/>
                </a:lnTo>
                <a:lnTo>
                  <a:pt x="1503899" y="1503898"/>
                </a:lnTo>
                <a:lnTo>
                  <a:pt x="0" y="1503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89549" y="5277382"/>
            <a:ext cx="1716671" cy="1716671"/>
          </a:xfrm>
          <a:custGeom>
            <a:avLst/>
            <a:gdLst/>
            <a:ahLst/>
            <a:cxnLst/>
            <a:rect r="r" b="b" t="t" l="l"/>
            <a:pathLst>
              <a:path h="1716671" w="1716671">
                <a:moveTo>
                  <a:pt x="0" y="0"/>
                </a:moveTo>
                <a:lnTo>
                  <a:pt x="1716671" y="0"/>
                </a:lnTo>
                <a:lnTo>
                  <a:pt x="1716671" y="1716671"/>
                </a:lnTo>
                <a:lnTo>
                  <a:pt x="0" y="17166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66976" y="7335882"/>
            <a:ext cx="2186021" cy="2186021"/>
          </a:xfrm>
          <a:custGeom>
            <a:avLst/>
            <a:gdLst/>
            <a:ahLst/>
            <a:cxnLst/>
            <a:rect r="r" b="b" t="t" l="l"/>
            <a:pathLst>
              <a:path h="2186021" w="2186021">
                <a:moveTo>
                  <a:pt x="0" y="0"/>
                </a:moveTo>
                <a:lnTo>
                  <a:pt x="2186022" y="0"/>
                </a:lnTo>
                <a:lnTo>
                  <a:pt x="2186022" y="2186022"/>
                </a:lnTo>
                <a:lnTo>
                  <a:pt x="0" y="2186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79992" y="7783249"/>
            <a:ext cx="4517629" cy="1291289"/>
          </a:xfrm>
          <a:custGeom>
            <a:avLst/>
            <a:gdLst/>
            <a:ahLst/>
            <a:cxnLst/>
            <a:rect r="r" b="b" t="t" l="l"/>
            <a:pathLst>
              <a:path h="1291289" w="4517629">
                <a:moveTo>
                  <a:pt x="0" y="0"/>
                </a:moveTo>
                <a:lnTo>
                  <a:pt x="4517629" y="0"/>
                </a:lnTo>
                <a:lnTo>
                  <a:pt x="4517629" y="1291288"/>
                </a:lnTo>
                <a:lnTo>
                  <a:pt x="0" y="1291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56232" y="7783249"/>
            <a:ext cx="1639897" cy="1639897"/>
          </a:xfrm>
          <a:custGeom>
            <a:avLst/>
            <a:gdLst/>
            <a:ahLst/>
            <a:cxnLst/>
            <a:rect r="r" b="b" t="t" l="l"/>
            <a:pathLst>
              <a:path h="1639897" w="1639897">
                <a:moveTo>
                  <a:pt x="0" y="0"/>
                </a:moveTo>
                <a:lnTo>
                  <a:pt x="1639896" y="0"/>
                </a:lnTo>
                <a:lnTo>
                  <a:pt x="1639896" y="1639896"/>
                </a:lnTo>
                <a:lnTo>
                  <a:pt x="0" y="16398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74127" y="7400193"/>
            <a:ext cx="1922242" cy="2057400"/>
          </a:xfrm>
          <a:custGeom>
            <a:avLst/>
            <a:gdLst/>
            <a:ahLst/>
            <a:cxnLst/>
            <a:rect r="r" b="b" t="t" l="l"/>
            <a:pathLst>
              <a:path h="2057400" w="1922242">
                <a:moveTo>
                  <a:pt x="0" y="0"/>
                </a:moveTo>
                <a:lnTo>
                  <a:pt x="1922242" y="0"/>
                </a:lnTo>
                <a:lnTo>
                  <a:pt x="192224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38773" y="7518082"/>
            <a:ext cx="1821622" cy="1821622"/>
          </a:xfrm>
          <a:custGeom>
            <a:avLst/>
            <a:gdLst/>
            <a:ahLst/>
            <a:cxnLst/>
            <a:rect r="r" b="b" t="t" l="l"/>
            <a:pathLst>
              <a:path h="1821622" w="1821622">
                <a:moveTo>
                  <a:pt x="0" y="0"/>
                </a:moveTo>
                <a:lnTo>
                  <a:pt x="1821622" y="0"/>
                </a:lnTo>
                <a:lnTo>
                  <a:pt x="1821622" y="1821622"/>
                </a:lnTo>
                <a:lnTo>
                  <a:pt x="0" y="1821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43045" y="3604594"/>
            <a:ext cx="7435061" cy="315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87"/>
              </a:lnSpc>
              <a:spcBef>
                <a:spcPct val="0"/>
              </a:spcBef>
            </a:pPr>
            <a:r>
              <a:rPr lang="en-US" sz="7581">
                <a:solidFill>
                  <a:srgbClr val="6D412A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demostración del resultado del proyecto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14103">
            <a:off x="-849788" y="-3162887"/>
            <a:ext cx="9841785" cy="6155589"/>
          </a:xfrm>
          <a:custGeom>
            <a:avLst/>
            <a:gdLst/>
            <a:ahLst/>
            <a:cxnLst/>
            <a:rect r="r" b="b" t="t" l="l"/>
            <a:pathLst>
              <a:path h="6155589" w="9841785">
                <a:moveTo>
                  <a:pt x="0" y="0"/>
                </a:moveTo>
                <a:lnTo>
                  <a:pt x="9841786" y="0"/>
                </a:lnTo>
                <a:lnTo>
                  <a:pt x="9841786" y="6155589"/>
                </a:lnTo>
                <a:lnTo>
                  <a:pt x="0" y="6155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782678" y="-2366411"/>
            <a:ext cx="6556805" cy="4732821"/>
          </a:xfrm>
          <a:custGeom>
            <a:avLst/>
            <a:gdLst/>
            <a:ahLst/>
            <a:cxnLst/>
            <a:rect r="r" b="b" t="t" l="l"/>
            <a:pathLst>
              <a:path h="4732821" w="6556805">
                <a:moveTo>
                  <a:pt x="6556805" y="0"/>
                </a:moveTo>
                <a:lnTo>
                  <a:pt x="0" y="0"/>
                </a:lnTo>
                <a:lnTo>
                  <a:pt x="0" y="4732822"/>
                </a:lnTo>
                <a:lnTo>
                  <a:pt x="6556805" y="4732822"/>
                </a:lnTo>
                <a:lnTo>
                  <a:pt x="65568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632" y="472007"/>
            <a:ext cx="16814451" cy="6076553"/>
          </a:xfrm>
          <a:custGeom>
            <a:avLst/>
            <a:gdLst/>
            <a:ahLst/>
            <a:cxnLst/>
            <a:rect r="r" b="b" t="t" l="l"/>
            <a:pathLst>
              <a:path h="6076553" w="16814451">
                <a:moveTo>
                  <a:pt x="0" y="0"/>
                </a:moveTo>
                <a:lnTo>
                  <a:pt x="16814451" y="0"/>
                </a:lnTo>
                <a:lnTo>
                  <a:pt x="16814451" y="6076554"/>
                </a:lnTo>
                <a:lnTo>
                  <a:pt x="0" y="607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" t="0" r="-19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1111" y="4892934"/>
            <a:ext cx="8946889" cy="5394066"/>
          </a:xfrm>
          <a:custGeom>
            <a:avLst/>
            <a:gdLst/>
            <a:ahLst/>
            <a:cxnLst/>
            <a:rect r="r" b="b" t="t" l="l"/>
            <a:pathLst>
              <a:path h="5394066" w="8946889">
                <a:moveTo>
                  <a:pt x="0" y="0"/>
                </a:moveTo>
                <a:lnTo>
                  <a:pt x="8946889" y="0"/>
                </a:lnTo>
                <a:lnTo>
                  <a:pt x="8946889" y="5394066"/>
                </a:lnTo>
                <a:lnTo>
                  <a:pt x="0" y="5394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B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05096"/>
            <a:ext cx="16283500" cy="7953204"/>
          </a:xfrm>
          <a:custGeom>
            <a:avLst/>
            <a:gdLst/>
            <a:ahLst/>
            <a:cxnLst/>
            <a:rect r="r" b="b" t="t" l="l"/>
            <a:pathLst>
              <a:path h="7953204" w="16283500">
                <a:moveTo>
                  <a:pt x="0" y="0"/>
                </a:moveTo>
                <a:lnTo>
                  <a:pt x="16283500" y="0"/>
                </a:lnTo>
                <a:lnTo>
                  <a:pt x="16283500" y="7953204"/>
                </a:lnTo>
                <a:lnTo>
                  <a:pt x="0" y="7953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0242" y="-870304"/>
            <a:ext cx="7419526" cy="12027609"/>
            <a:chOff x="0" y="0"/>
            <a:chExt cx="1954114" cy="31677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4114" cy="3167765"/>
            </a:xfrm>
            <a:custGeom>
              <a:avLst/>
              <a:gdLst/>
              <a:ahLst/>
              <a:cxnLst/>
              <a:rect r="r" b="b" t="t" l="l"/>
              <a:pathLst>
                <a:path h="3167765" w="1954114">
                  <a:moveTo>
                    <a:pt x="0" y="0"/>
                  </a:moveTo>
                  <a:lnTo>
                    <a:pt x="1954114" y="0"/>
                  </a:lnTo>
                  <a:lnTo>
                    <a:pt x="1954114" y="3167765"/>
                  </a:lnTo>
                  <a:lnTo>
                    <a:pt x="0" y="3167765"/>
                  </a:lnTo>
                  <a:close/>
                </a:path>
              </a:pathLst>
            </a:custGeom>
            <a:solidFill>
              <a:srgbClr val="B168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54114" cy="3224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51981" y="2921261"/>
            <a:ext cx="7340355" cy="157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77"/>
              </a:lnSpc>
            </a:pPr>
            <a:r>
              <a:rPr lang="en-US" sz="5615">
                <a:solidFill>
                  <a:srgbClr val="6D1716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preguntas de la comisión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68519" y="1241231"/>
            <a:ext cx="5482971" cy="7838855"/>
          </a:xfrm>
          <a:custGeom>
            <a:avLst/>
            <a:gdLst/>
            <a:ahLst/>
            <a:cxnLst/>
            <a:rect r="r" b="b" t="t" l="l"/>
            <a:pathLst>
              <a:path h="7838855" w="5482971">
                <a:moveTo>
                  <a:pt x="0" y="0"/>
                </a:moveTo>
                <a:lnTo>
                  <a:pt x="5482971" y="0"/>
                </a:lnTo>
                <a:lnTo>
                  <a:pt x="5482971" y="7838855"/>
                </a:lnTo>
                <a:lnTo>
                  <a:pt x="0" y="7838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26" t="0" r="-2162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58422">
            <a:off x="9302089" y="-3758088"/>
            <a:ext cx="10610837" cy="6636596"/>
          </a:xfrm>
          <a:custGeom>
            <a:avLst/>
            <a:gdLst/>
            <a:ahLst/>
            <a:cxnLst/>
            <a:rect r="r" b="b" t="t" l="l"/>
            <a:pathLst>
              <a:path h="6636596" w="10610837">
                <a:moveTo>
                  <a:pt x="0" y="0"/>
                </a:moveTo>
                <a:lnTo>
                  <a:pt x="10610836" y="0"/>
                </a:lnTo>
                <a:lnTo>
                  <a:pt x="10610836" y="6636596"/>
                </a:lnTo>
                <a:lnTo>
                  <a:pt x="0" y="6636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5400000">
            <a:off x="14196669" y="-2435920"/>
            <a:ext cx="8803973" cy="6354867"/>
          </a:xfrm>
          <a:custGeom>
            <a:avLst/>
            <a:gdLst/>
            <a:ahLst/>
            <a:cxnLst/>
            <a:rect r="r" b="b" t="t" l="l"/>
            <a:pathLst>
              <a:path h="6354867" w="8803973">
                <a:moveTo>
                  <a:pt x="8803973" y="0"/>
                </a:moveTo>
                <a:lnTo>
                  <a:pt x="0" y="0"/>
                </a:lnTo>
                <a:lnTo>
                  <a:pt x="0" y="6354867"/>
                </a:lnTo>
                <a:lnTo>
                  <a:pt x="8803973" y="6354867"/>
                </a:lnTo>
                <a:lnTo>
                  <a:pt x="88039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96354" y="3117256"/>
            <a:ext cx="3200548" cy="3192122"/>
            <a:chOff x="0" y="0"/>
            <a:chExt cx="4267397" cy="425616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7" r="0" b="27"/>
            <a:stretch>
              <a:fillRect/>
            </a:stretch>
          </p:blipFill>
          <p:spPr>
            <a:xfrm flipH="false" flipV="false">
              <a:off x="0" y="0"/>
              <a:ext cx="4267397" cy="4256162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3498809">
            <a:off x="11554549" y="-4710304"/>
            <a:ext cx="7410905" cy="7647275"/>
          </a:xfrm>
          <a:custGeom>
            <a:avLst/>
            <a:gdLst/>
            <a:ahLst/>
            <a:cxnLst/>
            <a:rect r="r" b="b" t="t" l="l"/>
            <a:pathLst>
              <a:path h="7647275" w="7410905">
                <a:moveTo>
                  <a:pt x="0" y="0"/>
                </a:moveTo>
                <a:lnTo>
                  <a:pt x="7410905" y="0"/>
                </a:lnTo>
                <a:lnTo>
                  <a:pt x="7410905" y="7647276"/>
                </a:lnTo>
                <a:lnTo>
                  <a:pt x="0" y="7647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26297" y="3117256"/>
            <a:ext cx="3200548" cy="3192122"/>
            <a:chOff x="0" y="0"/>
            <a:chExt cx="4267397" cy="425616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131" r="0" b="131"/>
            <a:stretch>
              <a:fillRect/>
            </a:stretch>
          </p:blipFill>
          <p:spPr>
            <a:xfrm flipH="false" flipV="false">
              <a:off x="0" y="0"/>
              <a:ext cx="4267397" cy="425616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7731562" y="3117256"/>
            <a:ext cx="3200548" cy="3192122"/>
            <a:chOff x="0" y="0"/>
            <a:chExt cx="4267397" cy="425616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0" t="1690" r="0" b="1690"/>
            <a:stretch>
              <a:fillRect/>
            </a:stretch>
          </p:blipFill>
          <p:spPr>
            <a:xfrm flipH="false" flipV="false">
              <a:off x="0" y="0"/>
              <a:ext cx="4267397" cy="4256162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853586" y="7206805"/>
            <a:ext cx="3778666" cy="200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6"/>
              </a:lnSpc>
            </a:pPr>
            <a:r>
              <a:rPr lang="en-US" b="true" sz="1876" spc="-56">
                <a:solidFill>
                  <a:srgbClr val="6D412A"/>
                </a:solidFill>
                <a:latin typeface="Lato Bold"/>
                <a:ea typeface="Lato Bold"/>
                <a:cs typeface="Lato Bold"/>
                <a:sym typeface="Lato Bold"/>
              </a:rPr>
              <a:t>Cargo: Scrum Master</a:t>
            </a:r>
          </a:p>
          <a:p>
            <a:pPr algn="ctr">
              <a:lnSpc>
                <a:spcPts val="2626"/>
              </a:lnSpc>
            </a:pPr>
            <a:r>
              <a:rPr lang="en-US" b="true" sz="1876" spc="-56">
                <a:solidFill>
                  <a:srgbClr val="6D412A"/>
                </a:solidFill>
                <a:latin typeface="Lato Bold"/>
                <a:ea typeface="Lato Bold"/>
                <a:cs typeface="Lato Bold"/>
                <a:sym typeface="Lato Bold"/>
              </a:rPr>
              <a:t>Funciones Desarrolladas: Asegurar el cumplimiento y resguardar el marco teórico de la metodología Scrum</a:t>
            </a:r>
          </a:p>
          <a:p>
            <a:pPr algn="ctr" marL="0" indent="0" lvl="0">
              <a:lnSpc>
                <a:spcPts val="2626"/>
              </a:lnSpc>
            </a:pPr>
            <a:r>
              <a:rPr lang="en-US" b="true" sz="1876" spc="-56">
                <a:solidFill>
                  <a:srgbClr val="6D412A"/>
                </a:solidFill>
                <a:latin typeface="Lato Bold"/>
                <a:ea typeface="Lato Bold"/>
                <a:cs typeface="Lato Bold"/>
                <a:sym typeface="Lato Bold"/>
              </a:rPr>
              <a:t>Desarrollo de nuevas funcionalidades del sitio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4506" y="6711176"/>
            <a:ext cx="3416826" cy="5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53"/>
              </a:lnSpc>
              <a:spcBef>
                <a:spcPct val="0"/>
              </a:spcBef>
            </a:pPr>
            <a:r>
              <a:rPr lang="en-US" sz="3775" spc="-75">
                <a:solidFill>
                  <a:srgbClr val="6D412A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Sebastian Cruz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59294" y="6711150"/>
            <a:ext cx="3421388" cy="5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58"/>
              </a:lnSpc>
              <a:spcBef>
                <a:spcPct val="0"/>
              </a:spcBef>
            </a:pPr>
            <a:r>
              <a:rPr lang="en-US" sz="3779" spc="-75">
                <a:solidFill>
                  <a:srgbClr val="6D412A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Javier Cortés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07724" y="6711150"/>
            <a:ext cx="3713998" cy="5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58"/>
              </a:lnSpc>
              <a:spcBef>
                <a:spcPct val="0"/>
              </a:spcBef>
            </a:pPr>
            <a:r>
              <a:rPr lang="en-US" sz="3779" spc="-75">
                <a:solidFill>
                  <a:srgbClr val="6D412A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Darío Vera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392" y="1182215"/>
            <a:ext cx="9201009" cy="96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13"/>
              </a:lnSpc>
              <a:spcBef>
                <a:spcPct val="0"/>
              </a:spcBef>
            </a:pPr>
            <a:r>
              <a:rPr lang="en-US" sz="6835">
                <a:solidFill>
                  <a:srgbClr val="6D1716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nuestros integrantes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-3426920">
            <a:off x="15457470" y="-2150275"/>
            <a:ext cx="6369496" cy="4597618"/>
          </a:xfrm>
          <a:custGeom>
            <a:avLst/>
            <a:gdLst/>
            <a:ahLst/>
            <a:cxnLst/>
            <a:rect r="r" b="b" t="t" l="l"/>
            <a:pathLst>
              <a:path h="4597618" w="6369496">
                <a:moveTo>
                  <a:pt x="6369496" y="0"/>
                </a:moveTo>
                <a:lnTo>
                  <a:pt x="0" y="0"/>
                </a:lnTo>
                <a:lnTo>
                  <a:pt x="0" y="4597618"/>
                </a:lnTo>
                <a:lnTo>
                  <a:pt x="6369496" y="4597618"/>
                </a:lnTo>
                <a:lnTo>
                  <a:pt x="63694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37238" y="7206805"/>
            <a:ext cx="3778666" cy="266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6"/>
              </a:lnSpc>
            </a:pPr>
            <a:r>
              <a:rPr lang="en-US" b="true" sz="1876" spc="-56">
                <a:solidFill>
                  <a:srgbClr val="6D412A"/>
                </a:solidFill>
                <a:latin typeface="Lato Bold"/>
                <a:ea typeface="Lato Bold"/>
                <a:cs typeface="Lato Bold"/>
                <a:sym typeface="Lato Bold"/>
              </a:rPr>
              <a:t>Cargo: Líder de Desarrollo</a:t>
            </a:r>
          </a:p>
          <a:p>
            <a:pPr algn="ctr">
              <a:lnSpc>
                <a:spcPts val="2626"/>
              </a:lnSpc>
            </a:pPr>
            <a:r>
              <a:rPr lang="en-US" b="true" sz="1876" spc="-56">
                <a:solidFill>
                  <a:srgbClr val="6D412A"/>
                </a:solidFill>
                <a:latin typeface="Lato Bold"/>
                <a:ea typeface="Lato Bold"/>
                <a:cs typeface="Lato Bold"/>
                <a:sym typeface="Lato Bold"/>
              </a:rPr>
              <a:t>Funciones Desarrolladas: Desarrollo de las principales funcionalidades agregadas al producto.</a:t>
            </a:r>
          </a:p>
          <a:p>
            <a:pPr algn="ctr">
              <a:lnSpc>
                <a:spcPts val="2626"/>
              </a:lnSpc>
            </a:pPr>
            <a:r>
              <a:rPr lang="en-US" b="true" sz="1876" spc="-56">
                <a:solidFill>
                  <a:srgbClr val="6D412A"/>
                </a:solidFill>
                <a:latin typeface="Lato Bold"/>
                <a:ea typeface="Lato Bold"/>
                <a:cs typeface="Lato Bold"/>
                <a:sym typeface="Lato Bold"/>
              </a:rPr>
              <a:t>Realizar el análisis de código al producto</a:t>
            </a:r>
          </a:p>
          <a:p>
            <a:pPr algn="ctr" marL="0" indent="0" lvl="0">
              <a:lnSpc>
                <a:spcPts val="2626"/>
              </a:lnSpc>
            </a:pPr>
            <a:r>
              <a:rPr lang="en-US" b="true" sz="1876" spc="-56">
                <a:solidFill>
                  <a:srgbClr val="6D412A"/>
                </a:solidFill>
                <a:latin typeface="Lato Bold"/>
                <a:ea typeface="Lato Bold"/>
                <a:cs typeface="Lato Bold"/>
                <a:sym typeface="Lato Bold"/>
              </a:rPr>
              <a:t>Encargado de las principales mejoras agregadas y de el hosteo del sitio.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80655" y="7206805"/>
            <a:ext cx="3778666" cy="233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6"/>
              </a:lnSpc>
            </a:pPr>
            <a:r>
              <a:rPr lang="en-US" b="true" sz="1876" spc="-56">
                <a:solidFill>
                  <a:srgbClr val="6D412A"/>
                </a:solidFill>
                <a:latin typeface="Lato Bold"/>
                <a:ea typeface="Lato Bold"/>
                <a:cs typeface="Lato Bold"/>
                <a:sym typeface="Lato Bold"/>
              </a:rPr>
              <a:t>Cargo: Product Owner</a:t>
            </a:r>
          </a:p>
          <a:p>
            <a:pPr algn="ctr">
              <a:lnSpc>
                <a:spcPts val="2626"/>
              </a:lnSpc>
            </a:pPr>
            <a:r>
              <a:rPr lang="en-US" b="true" sz="1876" spc="-56">
                <a:solidFill>
                  <a:srgbClr val="6D412A"/>
                </a:solidFill>
                <a:latin typeface="Lato Bold"/>
                <a:ea typeface="Lato Bold"/>
                <a:cs typeface="Lato Bold"/>
                <a:sym typeface="Lato Bold"/>
              </a:rPr>
              <a:t>Funciones Desarrolladas: Asegurar la calidad del producto, revisando cada aspecto de éste. </a:t>
            </a:r>
          </a:p>
          <a:p>
            <a:pPr algn="ctr">
              <a:lnSpc>
                <a:spcPts val="2626"/>
              </a:lnSpc>
            </a:pPr>
            <a:r>
              <a:rPr lang="en-US" b="true" sz="1876" spc="-56">
                <a:solidFill>
                  <a:srgbClr val="6D412A"/>
                </a:solidFill>
                <a:latin typeface="Lato Bold"/>
                <a:ea typeface="Lato Bold"/>
                <a:cs typeface="Lato Bold"/>
                <a:sym typeface="Lato Bold"/>
              </a:rPr>
              <a:t>Mantener la comunicación fluída con el cliente</a:t>
            </a:r>
          </a:p>
          <a:p>
            <a:pPr algn="ctr" marL="0" indent="0" lvl="0">
              <a:lnSpc>
                <a:spcPts val="2626"/>
              </a:lnSpc>
            </a:pPr>
            <a:r>
              <a:rPr lang="en-US" b="true" sz="1876" spc="-56">
                <a:solidFill>
                  <a:srgbClr val="6D412A"/>
                </a:solidFill>
                <a:latin typeface="Lato Bold"/>
                <a:ea typeface="Lato Bold"/>
                <a:cs typeface="Lato Bold"/>
                <a:sym typeface="Lato Bold"/>
              </a:rPr>
              <a:t>Mejoras de código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03146">
            <a:off x="7445306" y="7703580"/>
            <a:ext cx="14478794" cy="6475970"/>
          </a:xfrm>
          <a:custGeom>
            <a:avLst/>
            <a:gdLst/>
            <a:ahLst/>
            <a:cxnLst/>
            <a:rect r="r" b="b" t="t" l="l"/>
            <a:pathLst>
              <a:path h="6475970" w="14478794">
                <a:moveTo>
                  <a:pt x="14478794" y="0"/>
                </a:moveTo>
                <a:lnTo>
                  <a:pt x="0" y="0"/>
                </a:lnTo>
                <a:lnTo>
                  <a:pt x="0" y="6475970"/>
                </a:lnTo>
                <a:lnTo>
                  <a:pt x="14478794" y="6475970"/>
                </a:lnTo>
                <a:lnTo>
                  <a:pt x="144787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61869" y="7483567"/>
            <a:ext cx="7652261" cy="7896330"/>
          </a:xfrm>
          <a:custGeom>
            <a:avLst/>
            <a:gdLst/>
            <a:ahLst/>
            <a:cxnLst/>
            <a:rect r="r" b="b" t="t" l="l"/>
            <a:pathLst>
              <a:path h="7896330" w="7652261">
                <a:moveTo>
                  <a:pt x="7652262" y="0"/>
                </a:moveTo>
                <a:lnTo>
                  <a:pt x="0" y="0"/>
                </a:lnTo>
                <a:lnTo>
                  <a:pt x="0" y="7896329"/>
                </a:lnTo>
                <a:lnTo>
                  <a:pt x="7652262" y="7896329"/>
                </a:lnTo>
                <a:lnTo>
                  <a:pt x="76522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55408" y="6584444"/>
            <a:ext cx="6369496" cy="4597618"/>
          </a:xfrm>
          <a:custGeom>
            <a:avLst/>
            <a:gdLst/>
            <a:ahLst/>
            <a:cxnLst/>
            <a:rect r="r" b="b" t="t" l="l"/>
            <a:pathLst>
              <a:path h="4597618" w="6369496">
                <a:moveTo>
                  <a:pt x="6369496" y="0"/>
                </a:moveTo>
                <a:lnTo>
                  <a:pt x="0" y="0"/>
                </a:lnTo>
                <a:lnTo>
                  <a:pt x="0" y="4597618"/>
                </a:lnTo>
                <a:lnTo>
                  <a:pt x="6369496" y="4597618"/>
                </a:lnTo>
                <a:lnTo>
                  <a:pt x="63694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102550" y="4059516"/>
            <a:ext cx="1380759" cy="138075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B168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022958" y="2258676"/>
            <a:ext cx="7775991" cy="81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  <a:spcBef>
                <a:spcPct val="0"/>
              </a:spcBef>
            </a:pPr>
            <a:r>
              <a:rPr lang="en-US" sz="5516">
                <a:solidFill>
                  <a:srgbClr val="6D1716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propuesta de solución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80353" y="3405976"/>
            <a:ext cx="6247215" cy="407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319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Nuevas herramientas de gestión</a:t>
            </a:r>
          </a:p>
          <a:p>
            <a:pPr algn="l">
              <a:lnSpc>
                <a:spcPts val="5407"/>
              </a:lnSpc>
            </a:pPr>
            <a:r>
              <a:rPr lang="en-US" sz="319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Aspecto renovado del sitio</a:t>
            </a:r>
          </a:p>
          <a:p>
            <a:pPr algn="l">
              <a:lnSpc>
                <a:spcPts val="5407"/>
              </a:lnSpc>
            </a:pPr>
            <a:r>
              <a:rPr lang="en-US" sz="319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Nuevo método de pago más accesible</a:t>
            </a:r>
          </a:p>
          <a:p>
            <a:pPr algn="l">
              <a:lnSpc>
                <a:spcPts val="5407"/>
              </a:lnSpc>
            </a:pPr>
            <a:r>
              <a:rPr lang="en-US" sz="319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Revisión, orden y mejora de código fuente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0536" y="2194985"/>
            <a:ext cx="8582773" cy="93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11"/>
              </a:lnSpc>
              <a:spcBef>
                <a:spcPct val="0"/>
              </a:spcBef>
            </a:pPr>
            <a:r>
              <a:rPr lang="en-US" sz="6216">
                <a:solidFill>
                  <a:srgbClr val="6D1716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problema o dolor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0536" y="3560064"/>
            <a:ext cx="7059778" cy="417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9"/>
              </a:lnSpc>
            </a:pPr>
            <a:r>
              <a:rPr lang="en-US" sz="328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Herramientas de gestión insuficientes</a:t>
            </a:r>
          </a:p>
          <a:p>
            <a:pPr algn="l">
              <a:lnSpc>
                <a:spcPts val="5559"/>
              </a:lnSpc>
            </a:pPr>
            <a:r>
              <a:rPr lang="en-US" sz="328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Diseño visual deficiente</a:t>
            </a:r>
          </a:p>
          <a:p>
            <a:pPr algn="l">
              <a:lnSpc>
                <a:spcPts val="5559"/>
              </a:lnSpc>
            </a:pPr>
            <a:r>
              <a:rPr lang="en-US" sz="328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Pagos poco accesibles</a:t>
            </a:r>
          </a:p>
          <a:p>
            <a:pPr algn="l">
              <a:lnSpc>
                <a:spcPts val="5559"/>
              </a:lnSpc>
            </a:pPr>
            <a:r>
              <a:rPr lang="en-US" sz="328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Desorden y malas prácticas en el código fuente</a:t>
            </a:r>
          </a:p>
          <a:p>
            <a:pPr algn="l">
              <a:lnSpc>
                <a:spcPts val="55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08421" y="528019"/>
            <a:ext cx="11757896" cy="1077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87"/>
              </a:lnSpc>
              <a:spcBef>
                <a:spcPct val="0"/>
              </a:spcBef>
            </a:pPr>
            <a:r>
              <a:rPr lang="en-US" sz="7581">
                <a:solidFill>
                  <a:srgbClr val="6D412A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Descripción del Proyecto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1462087"/>
            <a:ext cx="7019586" cy="81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  <a:spcBef>
                <a:spcPct val="0"/>
              </a:spcBef>
            </a:pPr>
            <a:r>
              <a:rPr lang="en-US" sz="5516">
                <a:solidFill>
                  <a:srgbClr val="6D1716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objetivos específicos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203146">
            <a:off x="7445306" y="7703580"/>
            <a:ext cx="14478794" cy="6475970"/>
          </a:xfrm>
          <a:custGeom>
            <a:avLst/>
            <a:gdLst/>
            <a:ahLst/>
            <a:cxnLst/>
            <a:rect r="r" b="b" t="t" l="l"/>
            <a:pathLst>
              <a:path h="6475970" w="14478794">
                <a:moveTo>
                  <a:pt x="14478794" y="0"/>
                </a:moveTo>
                <a:lnTo>
                  <a:pt x="0" y="0"/>
                </a:lnTo>
                <a:lnTo>
                  <a:pt x="0" y="6475970"/>
                </a:lnTo>
                <a:lnTo>
                  <a:pt x="14478794" y="6475970"/>
                </a:lnTo>
                <a:lnTo>
                  <a:pt x="144787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61869" y="7483567"/>
            <a:ext cx="7652261" cy="7896330"/>
          </a:xfrm>
          <a:custGeom>
            <a:avLst/>
            <a:gdLst/>
            <a:ahLst/>
            <a:cxnLst/>
            <a:rect r="r" b="b" t="t" l="l"/>
            <a:pathLst>
              <a:path h="7896330" w="7652261">
                <a:moveTo>
                  <a:pt x="7652262" y="0"/>
                </a:moveTo>
                <a:lnTo>
                  <a:pt x="0" y="0"/>
                </a:lnTo>
                <a:lnTo>
                  <a:pt x="0" y="7896329"/>
                </a:lnTo>
                <a:lnTo>
                  <a:pt x="7652262" y="7896329"/>
                </a:lnTo>
                <a:lnTo>
                  <a:pt x="76522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155408" y="6584444"/>
            <a:ext cx="6369496" cy="4597618"/>
          </a:xfrm>
          <a:custGeom>
            <a:avLst/>
            <a:gdLst/>
            <a:ahLst/>
            <a:cxnLst/>
            <a:rect r="r" b="b" t="t" l="l"/>
            <a:pathLst>
              <a:path h="4597618" w="6369496">
                <a:moveTo>
                  <a:pt x="6369496" y="0"/>
                </a:moveTo>
                <a:lnTo>
                  <a:pt x="0" y="0"/>
                </a:lnTo>
                <a:lnTo>
                  <a:pt x="0" y="4597618"/>
                </a:lnTo>
                <a:lnTo>
                  <a:pt x="6369496" y="4597618"/>
                </a:lnTo>
                <a:lnTo>
                  <a:pt x="63694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2714716"/>
            <a:ext cx="8692501" cy="476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249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Mejorar el sistema de pago</a:t>
            </a:r>
          </a:p>
          <a:p>
            <a:pPr algn="just">
              <a:lnSpc>
                <a:spcPts val="4224"/>
              </a:lnSpc>
            </a:pPr>
            <a:r>
              <a:rPr lang="en-US" sz="249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Hostear el producto en la web.</a:t>
            </a:r>
          </a:p>
          <a:p>
            <a:pPr algn="just">
              <a:lnSpc>
                <a:spcPts val="4224"/>
              </a:lnSpc>
            </a:pPr>
            <a:r>
              <a:rPr lang="en-US" sz="249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Refactorizar y optimizar el código fuente.</a:t>
            </a:r>
          </a:p>
          <a:p>
            <a:pPr algn="just">
              <a:lnSpc>
                <a:spcPts val="4224"/>
              </a:lnSpc>
            </a:pPr>
            <a:r>
              <a:rPr lang="en-US" sz="249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Rediseñar la interfaz gráfica y mejorar la experiencia del usuario.</a:t>
            </a:r>
          </a:p>
          <a:p>
            <a:pPr algn="just">
              <a:lnSpc>
                <a:spcPts val="4224"/>
              </a:lnSpc>
            </a:pPr>
            <a:r>
              <a:rPr lang="en-US" sz="249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Mejora de módulo de reportes e implementación de dashboard.</a:t>
            </a:r>
          </a:p>
          <a:p>
            <a:pPr algn="just">
              <a:lnSpc>
                <a:spcPts val="4224"/>
              </a:lnSpc>
            </a:pPr>
            <a:r>
              <a:rPr lang="en-US" sz="249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Incrementar las opciones de pago.</a:t>
            </a:r>
          </a:p>
          <a:p>
            <a:pPr algn="just">
              <a:lnSpc>
                <a:spcPts val="4224"/>
              </a:lnSpc>
            </a:pPr>
            <a:r>
              <a:rPr lang="en-US" sz="2499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Llevar el proyecto a producción y realizar pruebas exhaustivas.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8728" y="1348739"/>
            <a:ext cx="7019586" cy="104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38"/>
              </a:lnSpc>
              <a:spcBef>
                <a:spcPct val="0"/>
              </a:spcBef>
            </a:pPr>
            <a:r>
              <a:rPr lang="en-US" sz="7016">
                <a:solidFill>
                  <a:srgbClr val="6D1716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objetivo general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611" y="3025698"/>
            <a:ext cx="6197820" cy="347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9"/>
              </a:lnSpc>
              <a:spcBef>
                <a:spcPct val="0"/>
              </a:spcBef>
            </a:pPr>
            <a:r>
              <a:rPr lang="en-US" sz="3289" i="true">
                <a:solidFill>
                  <a:srgbClr val="6D1716"/>
                </a:solidFill>
                <a:latin typeface="Lato Italics"/>
                <a:ea typeface="Lato Italics"/>
                <a:cs typeface="Lato Italics"/>
                <a:sym typeface="Lato Italics"/>
              </a:rPr>
              <a:t>“Desarrollar e implementar mejoras en el sistema de gestión para optimizar la funcionalidad, la experiencia del usuario y la escalabilidad del negocio.”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03146">
            <a:off x="7445306" y="7703580"/>
            <a:ext cx="14478794" cy="6475970"/>
          </a:xfrm>
          <a:custGeom>
            <a:avLst/>
            <a:gdLst/>
            <a:ahLst/>
            <a:cxnLst/>
            <a:rect r="r" b="b" t="t" l="l"/>
            <a:pathLst>
              <a:path h="6475970" w="14478794">
                <a:moveTo>
                  <a:pt x="14478794" y="0"/>
                </a:moveTo>
                <a:lnTo>
                  <a:pt x="0" y="0"/>
                </a:lnTo>
                <a:lnTo>
                  <a:pt x="0" y="6475970"/>
                </a:lnTo>
                <a:lnTo>
                  <a:pt x="14478794" y="6475970"/>
                </a:lnTo>
                <a:lnTo>
                  <a:pt x="144787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61869" y="7483567"/>
            <a:ext cx="7652261" cy="7896330"/>
          </a:xfrm>
          <a:custGeom>
            <a:avLst/>
            <a:gdLst/>
            <a:ahLst/>
            <a:cxnLst/>
            <a:rect r="r" b="b" t="t" l="l"/>
            <a:pathLst>
              <a:path h="7896330" w="7652261">
                <a:moveTo>
                  <a:pt x="7652262" y="0"/>
                </a:moveTo>
                <a:lnTo>
                  <a:pt x="0" y="0"/>
                </a:lnTo>
                <a:lnTo>
                  <a:pt x="0" y="7896329"/>
                </a:lnTo>
                <a:lnTo>
                  <a:pt x="7652262" y="7896329"/>
                </a:lnTo>
                <a:lnTo>
                  <a:pt x="76522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55408" y="6584444"/>
            <a:ext cx="6369496" cy="4597618"/>
          </a:xfrm>
          <a:custGeom>
            <a:avLst/>
            <a:gdLst/>
            <a:ahLst/>
            <a:cxnLst/>
            <a:rect r="r" b="b" t="t" l="l"/>
            <a:pathLst>
              <a:path h="4597618" w="6369496">
                <a:moveTo>
                  <a:pt x="6369496" y="0"/>
                </a:moveTo>
                <a:lnTo>
                  <a:pt x="0" y="0"/>
                </a:lnTo>
                <a:lnTo>
                  <a:pt x="0" y="4597618"/>
                </a:lnTo>
                <a:lnTo>
                  <a:pt x="6369496" y="4597618"/>
                </a:lnTo>
                <a:lnTo>
                  <a:pt x="63694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110079"/>
            <a:ext cx="6740903" cy="5818694"/>
          </a:xfrm>
          <a:custGeom>
            <a:avLst/>
            <a:gdLst/>
            <a:ahLst/>
            <a:cxnLst/>
            <a:rect r="r" b="b" t="t" l="l"/>
            <a:pathLst>
              <a:path h="5818694" w="6740903">
                <a:moveTo>
                  <a:pt x="0" y="0"/>
                </a:moveTo>
                <a:lnTo>
                  <a:pt x="6740903" y="0"/>
                </a:lnTo>
                <a:lnTo>
                  <a:pt x="6740903" y="5818695"/>
                </a:lnTo>
                <a:lnTo>
                  <a:pt x="0" y="58186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197926"/>
            <a:ext cx="7303846" cy="2225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8"/>
              </a:lnSpc>
              <a:spcBef>
                <a:spcPct val="0"/>
              </a:spcBef>
            </a:pPr>
            <a:r>
              <a:rPr lang="en-US" sz="7516">
                <a:solidFill>
                  <a:srgbClr val="6D1716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alcances y limitaciones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4085" y="2357189"/>
            <a:ext cx="7283053" cy="266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374" b="true">
                <a:solidFill>
                  <a:srgbClr val="6D1716"/>
                </a:solidFill>
                <a:latin typeface="Lato Bold"/>
                <a:ea typeface="Lato Bold"/>
                <a:cs typeface="Lato Bold"/>
                <a:sym typeface="Lato Bold"/>
              </a:rPr>
              <a:t>Alcance</a:t>
            </a:r>
          </a:p>
          <a:p>
            <a:pPr algn="ctr">
              <a:lnSpc>
                <a:spcPts val="3562"/>
              </a:lnSpc>
            </a:pPr>
            <a:r>
              <a:rPr lang="en-US" sz="2374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Utilizar solamente las herramientas seleccionadas</a:t>
            </a:r>
          </a:p>
          <a:p>
            <a:pPr algn="ctr">
              <a:lnSpc>
                <a:spcPts val="3562"/>
              </a:lnSpc>
            </a:pPr>
            <a:r>
              <a:rPr lang="en-US" sz="2374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Desarrollo de gráficos interactivos</a:t>
            </a:r>
          </a:p>
          <a:p>
            <a:pPr algn="ctr">
              <a:lnSpc>
                <a:spcPts val="3562"/>
              </a:lnSpc>
            </a:pPr>
            <a:r>
              <a:rPr lang="en-US" sz="2374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El nuevo sistema de pago incluirá Transbank</a:t>
            </a:r>
          </a:p>
          <a:p>
            <a:pPr algn="ctr">
              <a:lnSpc>
                <a:spcPts val="3562"/>
              </a:lnSpc>
            </a:pPr>
            <a:r>
              <a:rPr lang="en-US" sz="2374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Desarrollo de módulos dentro de los plazos estipulados</a:t>
            </a:r>
          </a:p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374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Soporte inicial posterior a la puesta en marcha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68112" y="5158697"/>
            <a:ext cx="7795000" cy="355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374" b="true">
                <a:solidFill>
                  <a:srgbClr val="6D1716"/>
                </a:solidFill>
                <a:latin typeface="Lato Bold"/>
                <a:ea typeface="Lato Bold"/>
                <a:cs typeface="Lato Bold"/>
                <a:sym typeface="Lato Bold"/>
              </a:rPr>
              <a:t>Limitaciones</a:t>
            </a:r>
          </a:p>
          <a:p>
            <a:pPr algn="ctr">
              <a:lnSpc>
                <a:spcPts val="3562"/>
              </a:lnSpc>
            </a:pPr>
            <a:r>
              <a:rPr lang="en-US" sz="2374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Recursos humanos  y técnicos</a:t>
            </a:r>
          </a:p>
          <a:p>
            <a:pPr algn="ctr">
              <a:lnSpc>
                <a:spcPts val="3562"/>
              </a:lnSpc>
            </a:pPr>
            <a:r>
              <a:rPr lang="en-US" sz="2374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Presupuesto</a:t>
            </a:r>
          </a:p>
          <a:p>
            <a:pPr algn="ctr">
              <a:lnSpc>
                <a:spcPts val="3562"/>
              </a:lnSpc>
            </a:pPr>
            <a:r>
              <a:rPr lang="en-US" sz="2374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Tiempo</a:t>
            </a:r>
          </a:p>
          <a:p>
            <a:pPr algn="ctr">
              <a:lnSpc>
                <a:spcPts val="3562"/>
              </a:lnSpc>
            </a:pPr>
            <a:r>
              <a:rPr lang="en-US" sz="2374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Infraestructura</a:t>
            </a:r>
          </a:p>
          <a:p>
            <a:pPr algn="ctr">
              <a:lnSpc>
                <a:spcPts val="3562"/>
              </a:lnSpc>
            </a:pPr>
            <a:r>
              <a:rPr lang="en-US" sz="2374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Funcionalidades</a:t>
            </a:r>
          </a:p>
          <a:p>
            <a:pPr algn="ctr">
              <a:lnSpc>
                <a:spcPts val="3562"/>
              </a:lnSpc>
            </a:pPr>
            <a:r>
              <a:rPr lang="en-US" sz="2374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Escalabilidad</a:t>
            </a:r>
          </a:p>
          <a:p>
            <a:pPr algn="ctr">
              <a:lnSpc>
                <a:spcPts val="35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4739" y="-944405"/>
            <a:ext cx="8871822" cy="12027609"/>
            <a:chOff x="0" y="0"/>
            <a:chExt cx="2336611" cy="31677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6611" cy="3167765"/>
            </a:xfrm>
            <a:custGeom>
              <a:avLst/>
              <a:gdLst/>
              <a:ahLst/>
              <a:cxnLst/>
              <a:rect r="r" b="b" t="t" l="l"/>
              <a:pathLst>
                <a:path h="3167765" w="2336611">
                  <a:moveTo>
                    <a:pt x="0" y="0"/>
                  </a:moveTo>
                  <a:lnTo>
                    <a:pt x="2336611" y="0"/>
                  </a:lnTo>
                  <a:lnTo>
                    <a:pt x="2336611" y="3167765"/>
                  </a:lnTo>
                  <a:lnTo>
                    <a:pt x="0" y="3167765"/>
                  </a:lnTo>
                  <a:close/>
                </a:path>
              </a:pathLst>
            </a:custGeom>
            <a:solidFill>
              <a:srgbClr val="92877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336611" cy="3224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5288" y="337448"/>
            <a:ext cx="9192626" cy="2225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8"/>
              </a:lnSpc>
            </a:pPr>
            <a:r>
              <a:rPr lang="en-US" sz="7516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metodología</a:t>
            </a:r>
          </a:p>
          <a:p>
            <a:pPr algn="l" marL="0" indent="0" lvl="0">
              <a:lnSpc>
                <a:spcPts val="8718"/>
              </a:lnSpc>
              <a:spcBef>
                <a:spcPct val="0"/>
              </a:spcBef>
            </a:pPr>
            <a:r>
              <a:rPr lang="en-US" sz="7516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ágil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88400" y="1693852"/>
            <a:ext cx="7452316" cy="6899295"/>
          </a:xfrm>
          <a:custGeom>
            <a:avLst/>
            <a:gdLst/>
            <a:ahLst/>
            <a:cxnLst/>
            <a:rect r="r" b="b" t="t" l="l"/>
            <a:pathLst>
              <a:path h="6899295" w="7452316">
                <a:moveTo>
                  <a:pt x="0" y="0"/>
                </a:moveTo>
                <a:lnTo>
                  <a:pt x="7452315" y="0"/>
                </a:lnTo>
                <a:lnTo>
                  <a:pt x="7452315" y="6899296"/>
                </a:lnTo>
                <a:lnTo>
                  <a:pt x="0" y="6899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77" t="0" r="-19477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809381" y="3602588"/>
            <a:ext cx="449919" cy="4499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7BCA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09381" y="4737748"/>
            <a:ext cx="449919" cy="4499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D171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09381" y="5872908"/>
            <a:ext cx="449919" cy="4499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168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09381" y="7008069"/>
            <a:ext cx="449919" cy="44991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2877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809381" y="8143229"/>
            <a:ext cx="449919" cy="44991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D412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215414" y="1575405"/>
            <a:ext cx="6268550" cy="112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718"/>
              </a:lnSpc>
              <a:spcBef>
                <a:spcPct val="0"/>
              </a:spcBef>
            </a:pPr>
            <a:r>
              <a:rPr lang="en-US" sz="7516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SCRUM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980821"/>
            <a:ext cx="9192626" cy="4432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8"/>
              </a:lnSpc>
            </a:pPr>
            <a:r>
              <a:rPr lang="en-US" sz="7516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sprint 1</a:t>
            </a:r>
          </a:p>
          <a:p>
            <a:pPr algn="l">
              <a:lnSpc>
                <a:spcPts val="8718"/>
              </a:lnSpc>
            </a:pPr>
            <a:r>
              <a:rPr lang="en-US" sz="7516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sprint 2 </a:t>
            </a:r>
          </a:p>
          <a:p>
            <a:pPr algn="l">
              <a:lnSpc>
                <a:spcPts val="8718"/>
              </a:lnSpc>
            </a:pPr>
            <a:r>
              <a:rPr lang="en-US" sz="7516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sprint 3</a:t>
            </a:r>
          </a:p>
          <a:p>
            <a:pPr algn="l" marL="0" indent="0" lvl="0">
              <a:lnSpc>
                <a:spcPts val="8718"/>
              </a:lnSpc>
              <a:spcBef>
                <a:spcPct val="0"/>
              </a:spcBef>
            </a:pPr>
            <a:r>
              <a:rPr lang="en-US" sz="7516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reuniones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78813" y="1409884"/>
            <a:ext cx="3453970" cy="3020088"/>
            <a:chOff x="0" y="0"/>
            <a:chExt cx="1388877" cy="12144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8877" cy="1214409"/>
            </a:xfrm>
            <a:custGeom>
              <a:avLst/>
              <a:gdLst/>
              <a:ahLst/>
              <a:cxnLst/>
              <a:rect r="r" b="b" t="t" l="l"/>
              <a:pathLst>
                <a:path h="1214409" w="1388877">
                  <a:moveTo>
                    <a:pt x="0" y="0"/>
                  </a:moveTo>
                  <a:lnTo>
                    <a:pt x="1388877" y="0"/>
                  </a:lnTo>
                  <a:lnTo>
                    <a:pt x="1388877" y="1214409"/>
                  </a:lnTo>
                  <a:lnTo>
                    <a:pt x="0" y="1214409"/>
                  </a:lnTo>
                  <a:close/>
                </a:path>
              </a:pathLst>
            </a:custGeom>
            <a:solidFill>
              <a:srgbClr val="92877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388877" cy="1271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56159" y="1409884"/>
            <a:ext cx="3453970" cy="3020088"/>
            <a:chOff x="0" y="0"/>
            <a:chExt cx="1388877" cy="12144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8877" cy="1214409"/>
            </a:xfrm>
            <a:custGeom>
              <a:avLst/>
              <a:gdLst/>
              <a:ahLst/>
              <a:cxnLst/>
              <a:rect r="r" b="b" t="t" l="l"/>
              <a:pathLst>
                <a:path h="1214409" w="1388877">
                  <a:moveTo>
                    <a:pt x="0" y="0"/>
                  </a:moveTo>
                  <a:lnTo>
                    <a:pt x="1388877" y="0"/>
                  </a:lnTo>
                  <a:lnTo>
                    <a:pt x="1388877" y="1214409"/>
                  </a:lnTo>
                  <a:lnTo>
                    <a:pt x="0" y="1214409"/>
                  </a:lnTo>
                  <a:close/>
                </a:path>
              </a:pathLst>
            </a:custGeom>
            <a:solidFill>
              <a:srgbClr val="6D412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88877" cy="1271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34275" y="1409884"/>
            <a:ext cx="3453970" cy="3020088"/>
            <a:chOff x="0" y="0"/>
            <a:chExt cx="1388877" cy="12144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8877" cy="1214409"/>
            </a:xfrm>
            <a:custGeom>
              <a:avLst/>
              <a:gdLst/>
              <a:ahLst/>
              <a:cxnLst/>
              <a:rect r="r" b="b" t="t" l="l"/>
              <a:pathLst>
                <a:path h="1214409" w="1388877">
                  <a:moveTo>
                    <a:pt x="0" y="0"/>
                  </a:moveTo>
                  <a:lnTo>
                    <a:pt x="1388877" y="0"/>
                  </a:lnTo>
                  <a:lnTo>
                    <a:pt x="1388877" y="1214409"/>
                  </a:lnTo>
                  <a:lnTo>
                    <a:pt x="0" y="1214409"/>
                  </a:lnTo>
                  <a:close/>
                </a:path>
              </a:pathLst>
            </a:custGeom>
            <a:solidFill>
              <a:srgbClr val="B1683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388877" cy="1271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968321" y="1966732"/>
            <a:ext cx="1674954" cy="167495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8771">
                <a:alpha val="9882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037306" y="8205150"/>
            <a:ext cx="8381494" cy="154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951"/>
              </a:lnSpc>
            </a:pPr>
            <a:r>
              <a:rPr lang="en-US" sz="5460">
                <a:solidFill>
                  <a:srgbClr val="6D412A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módulos de trabajo (sprints)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43405" y="4737158"/>
            <a:ext cx="3124787" cy="253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6209" indent="-263105" lvl="1">
              <a:lnSpc>
                <a:spcPts val="4119"/>
              </a:lnSpc>
              <a:buAutoNum type="arabicPeriod" startAt="1"/>
            </a:pPr>
            <a:r>
              <a:rPr lang="en-US" sz="2437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Levantamiento de requerimientos</a:t>
            </a:r>
          </a:p>
          <a:p>
            <a:pPr algn="ctr" marL="526209" indent="-263105" lvl="1">
              <a:lnSpc>
                <a:spcPts val="4119"/>
              </a:lnSpc>
              <a:spcBef>
                <a:spcPct val="0"/>
              </a:spcBef>
              <a:buAutoNum type="arabicPeriod" startAt="1"/>
            </a:pPr>
            <a:r>
              <a:rPr lang="en-US" sz="2437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Revisión de arquitectura y código fuente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42593" y="4737158"/>
            <a:ext cx="3566594" cy="253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6209" indent="-263105" lvl="1">
              <a:lnSpc>
                <a:spcPts val="4119"/>
              </a:lnSpc>
              <a:buAutoNum type="arabicPeriod" startAt="1"/>
            </a:pPr>
            <a:r>
              <a:rPr lang="en-US" sz="2437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Módulo de </a:t>
            </a:r>
            <a:r>
              <a:rPr lang="en-US" sz="2437" i="true">
                <a:solidFill>
                  <a:srgbClr val="6D1716"/>
                </a:solidFill>
                <a:latin typeface="Lato Italics"/>
                <a:ea typeface="Lato Italics"/>
                <a:cs typeface="Lato Italics"/>
                <a:sym typeface="Lato Italics"/>
              </a:rPr>
              <a:t>dashboard</a:t>
            </a:r>
          </a:p>
          <a:p>
            <a:pPr algn="ctr" marL="526209" indent="-263105" lvl="1">
              <a:lnSpc>
                <a:spcPts val="4119"/>
              </a:lnSpc>
              <a:buAutoNum type="arabicPeriod" startAt="1"/>
            </a:pPr>
            <a:r>
              <a:rPr lang="en-US" sz="2437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Implementación del proyecto</a:t>
            </a:r>
          </a:p>
          <a:p>
            <a:pPr algn="ctr" marL="526209" indent="-263105" lvl="1">
              <a:lnSpc>
                <a:spcPts val="4119"/>
              </a:lnSpc>
              <a:buAutoNum type="arabicPeriod" startAt="1"/>
            </a:pPr>
            <a:r>
              <a:rPr lang="en-US" sz="2437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Módulo de pruebas</a:t>
            </a:r>
          </a:p>
          <a:p>
            <a:pPr algn="ctr" marL="526209" indent="-263105" lvl="1">
              <a:lnSpc>
                <a:spcPts val="4119"/>
              </a:lnSpc>
              <a:spcBef>
                <a:spcPct val="0"/>
              </a:spcBef>
              <a:buAutoNum type="arabicPeriod" startAt="1"/>
            </a:pPr>
            <a:r>
              <a:rPr lang="en-US" sz="2437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Puesta en marcha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53552" y="4737158"/>
            <a:ext cx="3215417" cy="253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6209" indent="-263105" lvl="1">
              <a:lnSpc>
                <a:spcPts val="4119"/>
              </a:lnSpc>
              <a:buAutoNum type="arabicPeriod" startAt="1"/>
            </a:pPr>
            <a:r>
              <a:rPr lang="en-US" sz="2437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Mejoras de código</a:t>
            </a:r>
          </a:p>
          <a:p>
            <a:pPr algn="ctr" marL="526209" indent="-263105" lvl="1">
              <a:lnSpc>
                <a:spcPts val="4119"/>
              </a:lnSpc>
              <a:buAutoNum type="arabicPeriod" startAt="1"/>
            </a:pPr>
            <a:r>
              <a:rPr lang="en-US" sz="2437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Mejoras de front-end</a:t>
            </a:r>
          </a:p>
          <a:p>
            <a:pPr algn="ctr" marL="526209" indent="-263105" lvl="1">
              <a:lnSpc>
                <a:spcPts val="4119"/>
              </a:lnSpc>
              <a:spcBef>
                <a:spcPct val="0"/>
              </a:spcBef>
              <a:buAutoNum type="arabicPeriod" startAt="1"/>
            </a:pPr>
            <a:r>
              <a:rPr lang="en-US" sz="2437">
                <a:solidFill>
                  <a:srgbClr val="6D1716"/>
                </a:solidFill>
                <a:latin typeface="Lato"/>
                <a:ea typeface="Lato"/>
                <a:cs typeface="Lato"/>
                <a:sym typeface="Lato"/>
              </a:rPr>
              <a:t>Mejoras módulo de reportes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78813" y="3587359"/>
            <a:ext cx="3453970" cy="39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2"/>
              </a:lnSpc>
              <a:spcBef>
                <a:spcPct val="0"/>
              </a:spcBef>
            </a:pPr>
            <a:r>
              <a:rPr lang="en-US" sz="2666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SPRINT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56159" y="3587359"/>
            <a:ext cx="3453970" cy="39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2"/>
              </a:lnSpc>
              <a:spcBef>
                <a:spcPct val="0"/>
              </a:spcBef>
            </a:pPr>
            <a:r>
              <a:rPr lang="en-US" sz="2666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SPRINT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34275" y="3587359"/>
            <a:ext cx="3453970" cy="39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2"/>
              </a:lnSpc>
              <a:spcBef>
                <a:spcPct val="0"/>
              </a:spcBef>
            </a:pPr>
            <a:r>
              <a:rPr lang="en-US" sz="2666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SPRINT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62725" y="2033407"/>
            <a:ext cx="1686146" cy="118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3"/>
              </a:lnSpc>
            </a:pPr>
            <a:r>
              <a:rPr lang="en-US" sz="8257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40071" y="2033407"/>
            <a:ext cx="1686146" cy="118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3"/>
              </a:lnSpc>
            </a:pPr>
            <a:r>
              <a:rPr lang="en-US" sz="8257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18187" y="2033407"/>
            <a:ext cx="1686146" cy="118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3"/>
              </a:lnSpc>
            </a:pPr>
            <a:r>
              <a:rPr lang="en-US" sz="8257">
                <a:solidFill>
                  <a:srgbClr val="F0E8D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64038">
            <a:off x="13744009" y="-923727"/>
            <a:ext cx="9841785" cy="6155589"/>
          </a:xfrm>
          <a:custGeom>
            <a:avLst/>
            <a:gdLst/>
            <a:ahLst/>
            <a:cxnLst/>
            <a:rect r="r" b="b" t="t" l="l"/>
            <a:pathLst>
              <a:path h="6155589" w="9841785">
                <a:moveTo>
                  <a:pt x="0" y="0"/>
                </a:moveTo>
                <a:lnTo>
                  <a:pt x="9841786" y="0"/>
                </a:lnTo>
                <a:lnTo>
                  <a:pt x="9841786" y="6155590"/>
                </a:lnTo>
                <a:lnTo>
                  <a:pt x="0" y="6155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014127" y="-3021654"/>
            <a:ext cx="6556805" cy="4732821"/>
          </a:xfrm>
          <a:custGeom>
            <a:avLst/>
            <a:gdLst/>
            <a:ahLst/>
            <a:cxnLst/>
            <a:rect r="r" b="b" t="t" l="l"/>
            <a:pathLst>
              <a:path h="4732821" w="6556805">
                <a:moveTo>
                  <a:pt x="6556805" y="0"/>
                </a:moveTo>
                <a:lnTo>
                  <a:pt x="0" y="0"/>
                </a:lnTo>
                <a:lnTo>
                  <a:pt x="0" y="4732821"/>
                </a:lnTo>
                <a:lnTo>
                  <a:pt x="6556805" y="4732821"/>
                </a:lnTo>
                <a:lnTo>
                  <a:pt x="65568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8116" y="3652318"/>
            <a:ext cx="17511768" cy="3677471"/>
          </a:xfrm>
          <a:custGeom>
            <a:avLst/>
            <a:gdLst/>
            <a:ahLst/>
            <a:cxnLst/>
            <a:rect r="r" b="b" t="t" l="l"/>
            <a:pathLst>
              <a:path h="3677471" w="17511768">
                <a:moveTo>
                  <a:pt x="0" y="0"/>
                </a:moveTo>
                <a:lnTo>
                  <a:pt x="17511768" y="0"/>
                </a:lnTo>
                <a:lnTo>
                  <a:pt x="17511768" y="3677472"/>
                </a:lnTo>
                <a:lnTo>
                  <a:pt x="0" y="3677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7022" y="1271232"/>
            <a:ext cx="7071726" cy="94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90"/>
              </a:lnSpc>
              <a:spcBef>
                <a:spcPct val="0"/>
              </a:spcBef>
            </a:pPr>
            <a:r>
              <a:rPr lang="en-US" sz="6657">
                <a:solidFill>
                  <a:srgbClr val="6D412A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cronograma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4103">
            <a:off x="-849788" y="-3162887"/>
            <a:ext cx="9841785" cy="6155589"/>
          </a:xfrm>
          <a:custGeom>
            <a:avLst/>
            <a:gdLst/>
            <a:ahLst/>
            <a:cxnLst/>
            <a:rect r="r" b="b" t="t" l="l"/>
            <a:pathLst>
              <a:path h="6155589" w="9841785">
                <a:moveTo>
                  <a:pt x="0" y="0"/>
                </a:moveTo>
                <a:lnTo>
                  <a:pt x="9841786" y="0"/>
                </a:lnTo>
                <a:lnTo>
                  <a:pt x="9841786" y="6155589"/>
                </a:lnTo>
                <a:lnTo>
                  <a:pt x="0" y="6155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782678" y="-2366411"/>
            <a:ext cx="6556805" cy="4732821"/>
          </a:xfrm>
          <a:custGeom>
            <a:avLst/>
            <a:gdLst/>
            <a:ahLst/>
            <a:cxnLst/>
            <a:rect r="r" b="b" t="t" l="l"/>
            <a:pathLst>
              <a:path h="4732821" w="6556805">
                <a:moveTo>
                  <a:pt x="6556805" y="0"/>
                </a:moveTo>
                <a:lnTo>
                  <a:pt x="0" y="0"/>
                </a:lnTo>
                <a:lnTo>
                  <a:pt x="0" y="4732822"/>
                </a:lnTo>
                <a:lnTo>
                  <a:pt x="6556805" y="4732822"/>
                </a:lnTo>
                <a:lnTo>
                  <a:pt x="65568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95278" y="1989957"/>
            <a:ext cx="14330595" cy="7521297"/>
          </a:xfrm>
          <a:custGeom>
            <a:avLst/>
            <a:gdLst/>
            <a:ahLst/>
            <a:cxnLst/>
            <a:rect r="r" b="b" t="t" l="l"/>
            <a:pathLst>
              <a:path h="7521297" w="14330595">
                <a:moveTo>
                  <a:pt x="0" y="0"/>
                </a:moveTo>
                <a:lnTo>
                  <a:pt x="14330595" y="0"/>
                </a:lnTo>
                <a:lnTo>
                  <a:pt x="14330595" y="7521297"/>
                </a:lnTo>
                <a:lnTo>
                  <a:pt x="0" y="7521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03207" y="528019"/>
            <a:ext cx="7435061" cy="1077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87"/>
              </a:lnSpc>
              <a:spcBef>
                <a:spcPct val="0"/>
              </a:spcBef>
            </a:pPr>
            <a:r>
              <a:rPr lang="en-US" sz="7581">
                <a:solidFill>
                  <a:srgbClr val="6D412A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arquitectura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DAGYR-KjPwc</dc:identifier>
  <dcterms:modified xsi:type="dcterms:W3CDTF">2011-08-01T06:04:30Z</dcterms:modified>
  <cp:revision>1</cp:revision>
  <dc:title>Implementación y Mejora del Sistema de Gestión de Conejo Furioso</dc:title>
</cp:coreProperties>
</file>